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4" r:id="rId1"/>
  </p:sldMasterIdLst>
  <p:sldIdLst>
    <p:sldId id="256" r:id="rId2"/>
    <p:sldId id="280" r:id="rId3"/>
    <p:sldId id="267" r:id="rId4"/>
    <p:sldId id="271" r:id="rId5"/>
    <p:sldId id="268" r:id="rId6"/>
    <p:sldId id="266" r:id="rId7"/>
    <p:sldId id="273" r:id="rId8"/>
    <p:sldId id="275" r:id="rId9"/>
    <p:sldId id="269" r:id="rId10"/>
    <p:sldId id="279" r:id="rId11"/>
    <p:sldId id="270" r:id="rId12"/>
  </p:sldIdLst>
  <p:sldSz cx="9144000" cy="6858000" type="screen4x3"/>
  <p:notesSz cx="6980238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010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41" autoAdjust="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dderuosi\Desktop\Copy%20of%20FY14%20budget%20charts.xls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http://finance1.doe.mass.edu/chapter70/profile.xls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dderuosi\Desktop\Copy%20of%20FY14%20budget%20charts.xls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dderuosi\Desktop\Copy%20of%20FY14%20budget%20charts.xls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dderuosi\Desktop\Copy%20of%20FY14%20budget%20charts.xls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http://www.doe.mass.edu/finance/statistics/ppx12.xls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Chap 70 Analysis</a:t>
            </a:r>
          </a:p>
        </c:rich>
      </c:tx>
      <c:layout>
        <c:manualLayout>
          <c:xMode val="edge"/>
          <c:yMode val="edge"/>
          <c:x val="0.39051094890510951"/>
          <c:y val="0.04"/>
        </c:manualLayout>
      </c:layout>
      <c:overlay val="0"/>
      <c:spPr>
        <a:noFill/>
        <a:ln w="25400">
          <a:noFill/>
        </a:ln>
      </c:spPr>
    </c:title>
    <c:autoTitleDeleted val="0"/>
    <c:plotArea>
      <c:layout>
        <c:manualLayout>
          <c:layoutTarget val="inner"/>
          <c:xMode val="edge"/>
          <c:yMode val="edge"/>
          <c:x val="0.25"/>
          <c:y val="0.24000046875091552"/>
          <c:w val="0.4981751824817518"/>
          <c:h val="0.49200096093937684"/>
        </c:manualLayout>
      </c:layout>
      <c:barChart>
        <c:barDir val="col"/>
        <c:grouping val="clustered"/>
        <c:varyColors val="0"/>
        <c:ser>
          <c:idx val="0"/>
          <c:order val="0"/>
          <c:tx>
            <c:v>Chap 70 Revenue</c:v>
          </c:tx>
          <c:spPr>
            <a:solidFill>
              <a:srgbClr val="9999FF"/>
            </a:solidFill>
            <a:ln w="12700">
              <a:solidFill>
                <a:srgbClr val="000000"/>
              </a:solidFill>
              <a:prstDash val="solid"/>
            </a:ln>
          </c:spPr>
          <c:invertIfNegative val="0"/>
          <c:cat>
            <c:strRef>
              <c:f>'Chap 70 Analysis'!$B$4:$B$7</c:f>
              <c:strCache>
                <c:ptCount val="4"/>
                <c:pt idx="0">
                  <c:v>FY11</c:v>
                </c:pt>
                <c:pt idx="1">
                  <c:v>FY12</c:v>
                </c:pt>
                <c:pt idx="2">
                  <c:v>FY13</c:v>
                </c:pt>
                <c:pt idx="3">
                  <c:v>FY14</c:v>
                </c:pt>
              </c:strCache>
            </c:strRef>
          </c:cat>
          <c:val>
            <c:numRef>
              <c:f>'Chap 70 Analysis'!$C$4:$C$7</c:f>
              <c:numCache>
                <c:formatCode>_(* #,##0.00_);_(* \(#,##0.00\);_(* "-"??_);_(@_)</c:formatCode>
                <c:ptCount val="4"/>
                <c:pt idx="0">
                  <c:v>39466415</c:v>
                </c:pt>
                <c:pt idx="1">
                  <c:v>44091112</c:v>
                </c:pt>
                <c:pt idx="2">
                  <c:v>46627685</c:v>
                </c:pt>
                <c:pt idx="3">
                  <c:v>46962532</c:v>
                </c:pt>
              </c:numCache>
            </c:numRef>
          </c:val>
        </c:ser>
        <c:ser>
          <c:idx val="1"/>
          <c:order val="1"/>
          <c:tx>
            <c:v>City's Portion</c:v>
          </c:tx>
          <c:spPr>
            <a:solidFill>
              <a:srgbClr val="993366"/>
            </a:solidFill>
            <a:ln w="12700">
              <a:solidFill>
                <a:srgbClr val="000000"/>
              </a:solidFill>
              <a:prstDash val="solid"/>
            </a:ln>
          </c:spPr>
          <c:invertIfNegative val="0"/>
          <c:cat>
            <c:strRef>
              <c:f>'Chap 70 Analysis'!$B$4:$B$7</c:f>
              <c:strCache>
                <c:ptCount val="4"/>
                <c:pt idx="0">
                  <c:v>FY11</c:v>
                </c:pt>
                <c:pt idx="1">
                  <c:v>FY12</c:v>
                </c:pt>
                <c:pt idx="2">
                  <c:v>FY13</c:v>
                </c:pt>
                <c:pt idx="3">
                  <c:v>FY14</c:v>
                </c:pt>
              </c:strCache>
            </c:strRef>
          </c:cat>
          <c:val>
            <c:numRef>
              <c:f>'Chap 70 Analysis'!$D$4:$D$7</c:f>
              <c:numCache>
                <c:formatCode>_(* #,##0.00_);_(* \(#,##0.00\);_(* "-"??_);_(@_)</c:formatCode>
                <c:ptCount val="4"/>
                <c:pt idx="0">
                  <c:v>9226877</c:v>
                </c:pt>
                <c:pt idx="1">
                  <c:v>6437321</c:v>
                </c:pt>
                <c:pt idx="2">
                  <c:v>9536860.9699999988</c:v>
                </c:pt>
                <c:pt idx="3">
                  <c:v>12275796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35076736"/>
        <c:axId val="35083008"/>
      </c:barChart>
      <c:catAx>
        <c:axId val="35076736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Fiscal year</a:t>
                </a:r>
              </a:p>
            </c:rich>
          </c:tx>
          <c:layout>
            <c:manualLayout>
              <c:xMode val="edge"/>
              <c:yMode val="edge"/>
              <c:x val="0.43978102189781021"/>
              <c:y val="0.85200167979002617"/>
            </c:manualLayout>
          </c:layout>
          <c:overlay val="0"/>
          <c:spPr>
            <a:noFill/>
            <a:ln w="25400">
              <a:noFill/>
            </a:ln>
          </c:spPr>
        </c:title>
        <c:numFmt formatCode="General" sourceLinked="1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/>
            </a:pPr>
            <a:endParaRPr lang="en-US"/>
          </a:p>
        </c:txPr>
        <c:crossAx val="35083008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35083008"/>
        <c:scaling>
          <c:orientation val="minMax"/>
        </c:scaling>
        <c:delete val="0"/>
        <c:axPos val="l"/>
        <c:majorGridlines>
          <c:spPr>
            <a:ln w="3175">
              <a:solidFill>
                <a:srgbClr val="000000"/>
              </a:solidFill>
              <a:prstDash val="solid"/>
            </a:ln>
          </c:spPr>
        </c:majorGridlines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Dollar amount</a:t>
                </a:r>
              </a:p>
            </c:rich>
          </c:tx>
          <c:layout>
            <c:manualLayout>
              <c:xMode val="edge"/>
              <c:yMode val="edge"/>
              <c:x val="2.9197080291970802E-2"/>
              <c:y val="0.32000041994750655"/>
            </c:manualLayout>
          </c:layout>
          <c:overlay val="0"/>
          <c:spPr>
            <a:noFill/>
            <a:ln w="25400">
              <a:noFill/>
            </a:ln>
          </c:spPr>
        </c:title>
        <c:numFmt formatCode="_(* #,##0.00_);_(* \(#,##0.00\);_(* &quot;-&quot;??_);_(@_)" sourceLinked="1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/>
            </a:pPr>
            <a:endParaRPr lang="en-US"/>
          </a:p>
        </c:txPr>
        <c:crossAx val="35076736"/>
        <c:crosses val="autoZero"/>
        <c:crossBetween val="between"/>
      </c:valAx>
      <c:spPr>
        <a:solidFill>
          <a:srgbClr val="C0C0C0"/>
        </a:solidFill>
        <a:ln w="12700">
          <a:solidFill>
            <a:srgbClr val="808080"/>
          </a:solidFill>
          <a:prstDash val="solid"/>
        </a:ln>
      </c:spPr>
    </c:plotArea>
    <c:legend>
      <c:legendPos val="r"/>
      <c:layout>
        <c:manualLayout>
          <c:xMode val="edge"/>
          <c:yMode val="edge"/>
          <c:x val="0.76824817518248179"/>
          <c:y val="0.40400000000000003"/>
          <c:w val="0.21715328467153283"/>
          <c:h val="0.16400000000000003"/>
        </c:manualLayout>
      </c:layout>
      <c:overlay val="0"/>
      <c:spPr>
        <a:solidFill>
          <a:srgbClr val="FFFFFF"/>
        </a:solidFill>
        <a:ln w="3175">
          <a:solidFill>
            <a:srgbClr val="000000"/>
          </a:solidFill>
          <a:prstDash val="solid"/>
        </a:ln>
      </c:spPr>
    </c:legend>
    <c:plotVisOnly val="1"/>
    <c:dispBlanksAs val="gap"/>
    <c:showDLblsOverMax val="0"/>
  </c:chart>
  <c:spPr>
    <a:solidFill>
      <a:srgbClr val="FFFFFF"/>
    </a:solidFill>
    <a:ln w="3175">
      <a:solidFill>
        <a:srgbClr val="000000"/>
      </a:solidFill>
      <a:prstDash val="solid"/>
    </a:ln>
  </c:spPr>
  <c:txPr>
    <a:bodyPr/>
    <a:lstStyle/>
    <a:p>
      <a:pPr>
        <a:defRPr sz="1000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5136476426799028"/>
          <c:y val="6.3725642725669052E-2"/>
          <c:w val="0.81637717121588094"/>
          <c:h val="0.76960968522538886"/>
        </c:manualLayout>
      </c:layout>
      <c:barChart>
        <c:barDir val="col"/>
        <c:grouping val="clustered"/>
        <c:varyColors val="0"/>
        <c:ser>
          <c:idx val="1"/>
          <c:order val="0"/>
          <c:tx>
            <c:strRef>
              <c:f>graph!$E$33</c:f>
              <c:strCache>
                <c:ptCount val="1"/>
                <c:pt idx="0">
                  <c:v>Chapter 70 Aid</c:v>
                </c:pt>
              </c:strCache>
            </c:strRef>
          </c:tx>
          <c:spPr>
            <a:solidFill>
              <a:srgbClr val="FF0000"/>
            </a:solidFill>
            <a:ln w="12700">
              <a:solidFill>
                <a:srgbClr val="000000"/>
              </a:solidFill>
              <a:prstDash val="solid"/>
            </a:ln>
          </c:spPr>
          <c:invertIfNegative val="0"/>
          <c:cat>
            <c:strRef>
              <c:f>graph!$A$34:$A$54</c:f>
              <c:strCache>
                <c:ptCount val="21"/>
                <c:pt idx="0">
                  <c:v>93</c:v>
                </c:pt>
                <c:pt idx="1">
                  <c:v>94</c:v>
                </c:pt>
                <c:pt idx="2">
                  <c:v>95</c:v>
                </c:pt>
                <c:pt idx="3">
                  <c:v>96</c:v>
                </c:pt>
                <c:pt idx="4">
                  <c:v>97</c:v>
                </c:pt>
                <c:pt idx="5">
                  <c:v>98</c:v>
                </c:pt>
                <c:pt idx="6">
                  <c:v>99</c:v>
                </c:pt>
                <c:pt idx="7">
                  <c:v>00</c:v>
                </c:pt>
                <c:pt idx="8">
                  <c:v>01</c:v>
                </c:pt>
                <c:pt idx="9">
                  <c:v>02</c:v>
                </c:pt>
                <c:pt idx="10">
                  <c:v>03</c:v>
                </c:pt>
                <c:pt idx="11">
                  <c:v>04</c:v>
                </c:pt>
                <c:pt idx="12">
                  <c:v>05</c:v>
                </c:pt>
                <c:pt idx="13">
                  <c:v>06</c:v>
                </c:pt>
                <c:pt idx="14">
                  <c:v>07</c:v>
                </c:pt>
                <c:pt idx="15">
                  <c:v>08</c:v>
                </c:pt>
                <c:pt idx="16">
                  <c:v>09</c:v>
                </c:pt>
                <c:pt idx="17">
                  <c:v>10</c:v>
                </c:pt>
                <c:pt idx="18">
                  <c:v>11</c:v>
                </c:pt>
                <c:pt idx="19">
                  <c:v>12</c:v>
                </c:pt>
                <c:pt idx="20">
                  <c:v>13</c:v>
                </c:pt>
              </c:strCache>
            </c:strRef>
          </c:cat>
          <c:val>
            <c:numRef>
              <c:f>graph!$E$34:$E$54</c:f>
              <c:numCache>
                <c:formatCode>#,##0</c:formatCode>
                <c:ptCount val="21"/>
                <c:pt idx="0">
                  <c:v>11002921</c:v>
                </c:pt>
                <c:pt idx="1">
                  <c:v>11983668</c:v>
                </c:pt>
                <c:pt idx="2">
                  <c:v>12206335</c:v>
                </c:pt>
                <c:pt idx="3">
                  <c:v>13735737</c:v>
                </c:pt>
                <c:pt idx="4">
                  <c:v>14345482</c:v>
                </c:pt>
                <c:pt idx="5">
                  <c:v>15436062</c:v>
                </c:pt>
                <c:pt idx="6">
                  <c:v>17054189</c:v>
                </c:pt>
                <c:pt idx="7">
                  <c:v>19143432</c:v>
                </c:pt>
                <c:pt idx="8">
                  <c:v>21843447</c:v>
                </c:pt>
                <c:pt idx="9">
                  <c:v>24015004</c:v>
                </c:pt>
                <c:pt idx="10">
                  <c:v>25823691</c:v>
                </c:pt>
                <c:pt idx="11">
                  <c:v>26881531.000000004</c:v>
                </c:pt>
                <c:pt idx="12">
                  <c:v>29763735.000000004</c:v>
                </c:pt>
                <c:pt idx="13">
                  <c:v>32462866</c:v>
                </c:pt>
                <c:pt idx="14">
                  <c:v>34874624</c:v>
                </c:pt>
                <c:pt idx="15">
                  <c:v>37791547</c:v>
                </c:pt>
                <c:pt idx="16">
                  <c:v>36900852</c:v>
                </c:pt>
                <c:pt idx="17">
                  <c:v>40412820</c:v>
                </c:pt>
                <c:pt idx="18">
                  <c:v>39466415</c:v>
                </c:pt>
                <c:pt idx="19">
                  <c:v>44091112</c:v>
                </c:pt>
                <c:pt idx="20">
                  <c:v>46767445</c:v>
                </c:pt>
              </c:numCache>
            </c:numRef>
          </c:val>
        </c:ser>
        <c:ser>
          <c:idx val="0"/>
          <c:order val="1"/>
          <c:tx>
            <c:strRef>
              <c:f>graph!$B$33</c:f>
              <c:strCache>
                <c:ptCount val="1"/>
                <c:pt idx="0">
                  <c:v>Foundation Budget</c:v>
                </c:pt>
              </c:strCache>
            </c:strRef>
          </c:tx>
          <c:spPr>
            <a:pattFill prst="wdUpDiag">
              <a:fgClr>
                <a:srgbClr val="33CCCC"/>
              </a:fgClr>
              <a:bgClr>
                <a:srgbClr val="800080"/>
              </a:bgClr>
            </a:pattFill>
            <a:ln w="12700">
              <a:solidFill>
                <a:srgbClr val="000000"/>
              </a:solidFill>
              <a:prstDash val="solid"/>
            </a:ln>
          </c:spPr>
          <c:invertIfNegative val="0"/>
          <c:cat>
            <c:strRef>
              <c:f>graph!$A$34:$A$54</c:f>
              <c:strCache>
                <c:ptCount val="21"/>
                <c:pt idx="0">
                  <c:v>93</c:v>
                </c:pt>
                <c:pt idx="1">
                  <c:v>94</c:v>
                </c:pt>
                <c:pt idx="2">
                  <c:v>95</c:v>
                </c:pt>
                <c:pt idx="3">
                  <c:v>96</c:v>
                </c:pt>
                <c:pt idx="4">
                  <c:v>97</c:v>
                </c:pt>
                <c:pt idx="5">
                  <c:v>98</c:v>
                </c:pt>
                <c:pt idx="6">
                  <c:v>99</c:v>
                </c:pt>
                <c:pt idx="7">
                  <c:v>00</c:v>
                </c:pt>
                <c:pt idx="8">
                  <c:v>01</c:v>
                </c:pt>
                <c:pt idx="9">
                  <c:v>02</c:v>
                </c:pt>
                <c:pt idx="10">
                  <c:v>03</c:v>
                </c:pt>
                <c:pt idx="11">
                  <c:v>04</c:v>
                </c:pt>
                <c:pt idx="12">
                  <c:v>05</c:v>
                </c:pt>
                <c:pt idx="13">
                  <c:v>06</c:v>
                </c:pt>
                <c:pt idx="14">
                  <c:v>07</c:v>
                </c:pt>
                <c:pt idx="15">
                  <c:v>08</c:v>
                </c:pt>
                <c:pt idx="16">
                  <c:v>09</c:v>
                </c:pt>
                <c:pt idx="17">
                  <c:v>10</c:v>
                </c:pt>
                <c:pt idx="18">
                  <c:v>11</c:v>
                </c:pt>
                <c:pt idx="19">
                  <c:v>12</c:v>
                </c:pt>
                <c:pt idx="20">
                  <c:v>13</c:v>
                </c:pt>
              </c:strCache>
            </c:strRef>
          </c:cat>
          <c:val>
            <c:numRef>
              <c:f>graph!$B$34:$B$54</c:f>
              <c:numCache>
                <c:formatCode>#,##0</c:formatCode>
                <c:ptCount val="21"/>
                <c:pt idx="0">
                  <c:v>29846133</c:v>
                </c:pt>
                <c:pt idx="1">
                  <c:v>30475731</c:v>
                </c:pt>
                <c:pt idx="2">
                  <c:v>30388483</c:v>
                </c:pt>
                <c:pt idx="3">
                  <c:v>31592445</c:v>
                </c:pt>
                <c:pt idx="4">
                  <c:v>32431150</c:v>
                </c:pt>
                <c:pt idx="5">
                  <c:v>33673029</c:v>
                </c:pt>
                <c:pt idx="6">
                  <c:v>35333937</c:v>
                </c:pt>
                <c:pt idx="7">
                  <c:v>37085314</c:v>
                </c:pt>
                <c:pt idx="8">
                  <c:v>41107761</c:v>
                </c:pt>
                <c:pt idx="9">
                  <c:v>44053882</c:v>
                </c:pt>
                <c:pt idx="10">
                  <c:v>46029730</c:v>
                </c:pt>
                <c:pt idx="11">
                  <c:v>47378391</c:v>
                </c:pt>
                <c:pt idx="12">
                  <c:v>50718748</c:v>
                </c:pt>
                <c:pt idx="13">
                  <c:v>54185598</c:v>
                </c:pt>
                <c:pt idx="14">
                  <c:v>58405248.022889994</c:v>
                </c:pt>
                <c:pt idx="15">
                  <c:v>62297084.542392798</c:v>
                </c:pt>
                <c:pt idx="16">
                  <c:v>66974103.664699994</c:v>
                </c:pt>
                <c:pt idx="17">
                  <c:v>70256109.620756119</c:v>
                </c:pt>
                <c:pt idx="18">
                  <c:v>69445049.599893317</c:v>
                </c:pt>
                <c:pt idx="19">
                  <c:v>74002031.259239987</c:v>
                </c:pt>
                <c:pt idx="20">
                  <c:v>78173570.110089988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35138560"/>
        <c:axId val="35149312"/>
      </c:barChart>
      <c:lineChart>
        <c:grouping val="standard"/>
        <c:varyColors val="0"/>
        <c:ser>
          <c:idx val="2"/>
          <c:order val="2"/>
          <c:tx>
            <c:strRef>
              <c:f>graph!$C$33</c:f>
              <c:strCache>
                <c:ptCount val="1"/>
                <c:pt idx="0">
                  <c:v>Required Net School Spending</c:v>
                </c:pt>
              </c:strCache>
            </c:strRef>
          </c:tx>
          <c:spPr>
            <a:ln w="38100">
              <a:solidFill>
                <a:srgbClr val="000000"/>
              </a:solidFill>
              <a:prstDash val="lgDash"/>
            </a:ln>
          </c:spPr>
          <c:marker>
            <c:symbol val="none"/>
          </c:marker>
          <c:cat>
            <c:strRef>
              <c:f>graph!$A$34:$A$53</c:f>
              <c:strCache>
                <c:ptCount val="20"/>
                <c:pt idx="0">
                  <c:v>93</c:v>
                </c:pt>
                <c:pt idx="1">
                  <c:v>94</c:v>
                </c:pt>
                <c:pt idx="2">
                  <c:v>95</c:v>
                </c:pt>
                <c:pt idx="3">
                  <c:v>96</c:v>
                </c:pt>
                <c:pt idx="4">
                  <c:v>97</c:v>
                </c:pt>
                <c:pt idx="5">
                  <c:v>98</c:v>
                </c:pt>
                <c:pt idx="6">
                  <c:v>99</c:v>
                </c:pt>
                <c:pt idx="7">
                  <c:v>00</c:v>
                </c:pt>
                <c:pt idx="8">
                  <c:v>01</c:v>
                </c:pt>
                <c:pt idx="9">
                  <c:v>02</c:v>
                </c:pt>
                <c:pt idx="10">
                  <c:v>03</c:v>
                </c:pt>
                <c:pt idx="11">
                  <c:v>04</c:v>
                </c:pt>
                <c:pt idx="12">
                  <c:v>05</c:v>
                </c:pt>
                <c:pt idx="13">
                  <c:v>06</c:v>
                </c:pt>
                <c:pt idx="14">
                  <c:v>07</c:v>
                </c:pt>
                <c:pt idx="15">
                  <c:v>08</c:v>
                </c:pt>
                <c:pt idx="16">
                  <c:v>09</c:v>
                </c:pt>
                <c:pt idx="17">
                  <c:v>10</c:v>
                </c:pt>
                <c:pt idx="18">
                  <c:v>11</c:v>
                </c:pt>
                <c:pt idx="19">
                  <c:v>12</c:v>
                </c:pt>
              </c:strCache>
            </c:strRef>
          </c:cat>
          <c:val>
            <c:numRef>
              <c:f>graph!$C$34:$C$54</c:f>
              <c:numCache>
                <c:formatCode>#,##0</c:formatCode>
                <c:ptCount val="21"/>
                <c:pt idx="0">
                  <c:v>26632612</c:v>
                </c:pt>
                <c:pt idx="1">
                  <c:v>27332876</c:v>
                </c:pt>
                <c:pt idx="2">
                  <c:v>28890243</c:v>
                </c:pt>
                <c:pt idx="3">
                  <c:v>29723080</c:v>
                </c:pt>
                <c:pt idx="4">
                  <c:v>31083691</c:v>
                </c:pt>
                <c:pt idx="5">
                  <c:v>32298875</c:v>
                </c:pt>
                <c:pt idx="6">
                  <c:v>34747221</c:v>
                </c:pt>
                <c:pt idx="7">
                  <c:v>37589344</c:v>
                </c:pt>
                <c:pt idx="8">
                  <c:v>41107761</c:v>
                </c:pt>
                <c:pt idx="9">
                  <c:v>44053882</c:v>
                </c:pt>
                <c:pt idx="10">
                  <c:v>46029730</c:v>
                </c:pt>
                <c:pt idx="11">
                  <c:v>47378391</c:v>
                </c:pt>
                <c:pt idx="12">
                  <c:v>50718748</c:v>
                </c:pt>
                <c:pt idx="13">
                  <c:v>54185598</c:v>
                </c:pt>
                <c:pt idx="14">
                  <c:v>58405248</c:v>
                </c:pt>
                <c:pt idx="15">
                  <c:v>62297085</c:v>
                </c:pt>
                <c:pt idx="16">
                  <c:v>62637385</c:v>
                </c:pt>
                <c:pt idx="17">
                  <c:v>68753838</c:v>
                </c:pt>
                <c:pt idx="18">
                  <c:v>68723301</c:v>
                </c:pt>
                <c:pt idx="19">
                  <c:v>74002031</c:v>
                </c:pt>
                <c:pt idx="20">
                  <c:v>79778004.849999994</c:v>
                </c:pt>
              </c:numCache>
            </c:numRef>
          </c:val>
          <c:smooth val="0"/>
        </c:ser>
        <c:ser>
          <c:idx val="3"/>
          <c:order val="3"/>
          <c:tx>
            <c:strRef>
              <c:f>graph!$D$33</c:f>
              <c:strCache>
                <c:ptCount val="1"/>
                <c:pt idx="0">
                  <c:v>Actual Net School Spending</c:v>
                </c:pt>
              </c:strCache>
            </c:strRef>
          </c:tx>
          <c:spPr>
            <a:ln w="38100">
              <a:pattFill prst="pct50">
                <a:fgClr>
                  <a:srgbClr val="000080"/>
                </a:fgClr>
                <a:bgClr>
                  <a:srgbClr val="FFFFFF"/>
                </a:bgClr>
              </a:pattFill>
              <a:prstDash val="solid"/>
            </a:ln>
          </c:spPr>
          <c:marker>
            <c:symbol val="diamond"/>
            <c:size val="9"/>
            <c:spPr>
              <a:solidFill>
                <a:srgbClr val="003366"/>
              </a:solidFill>
              <a:ln>
                <a:solidFill>
                  <a:srgbClr val="003366"/>
                </a:solidFill>
                <a:prstDash val="solid"/>
              </a:ln>
            </c:spPr>
          </c:marker>
          <c:cat>
            <c:strRef>
              <c:f>graph!$A$34:$A$53</c:f>
              <c:strCache>
                <c:ptCount val="20"/>
                <c:pt idx="0">
                  <c:v>93</c:v>
                </c:pt>
                <c:pt idx="1">
                  <c:v>94</c:v>
                </c:pt>
                <c:pt idx="2">
                  <c:v>95</c:v>
                </c:pt>
                <c:pt idx="3">
                  <c:v>96</c:v>
                </c:pt>
                <c:pt idx="4">
                  <c:v>97</c:v>
                </c:pt>
                <c:pt idx="5">
                  <c:v>98</c:v>
                </c:pt>
                <c:pt idx="6">
                  <c:v>99</c:v>
                </c:pt>
                <c:pt idx="7">
                  <c:v>00</c:v>
                </c:pt>
                <c:pt idx="8">
                  <c:v>01</c:v>
                </c:pt>
                <c:pt idx="9">
                  <c:v>02</c:v>
                </c:pt>
                <c:pt idx="10">
                  <c:v>03</c:v>
                </c:pt>
                <c:pt idx="11">
                  <c:v>04</c:v>
                </c:pt>
                <c:pt idx="12">
                  <c:v>05</c:v>
                </c:pt>
                <c:pt idx="13">
                  <c:v>06</c:v>
                </c:pt>
                <c:pt idx="14">
                  <c:v>07</c:v>
                </c:pt>
                <c:pt idx="15">
                  <c:v>08</c:v>
                </c:pt>
                <c:pt idx="16">
                  <c:v>09</c:v>
                </c:pt>
                <c:pt idx="17">
                  <c:v>10</c:v>
                </c:pt>
                <c:pt idx="18">
                  <c:v>11</c:v>
                </c:pt>
                <c:pt idx="19">
                  <c:v>12</c:v>
                </c:pt>
              </c:strCache>
            </c:strRef>
          </c:cat>
          <c:val>
            <c:numRef>
              <c:f>graph!$D$34:$D$54</c:f>
              <c:numCache>
                <c:formatCode>#,##0</c:formatCode>
                <c:ptCount val="21"/>
                <c:pt idx="0">
                  <c:v>26632612</c:v>
                </c:pt>
                <c:pt idx="1">
                  <c:v>28423231</c:v>
                </c:pt>
                <c:pt idx="2">
                  <c:v>29574540</c:v>
                </c:pt>
                <c:pt idx="3">
                  <c:v>31692678</c:v>
                </c:pt>
                <c:pt idx="4">
                  <c:v>34061418</c:v>
                </c:pt>
                <c:pt idx="5">
                  <c:v>38488611</c:v>
                </c:pt>
                <c:pt idx="6">
                  <c:v>39873011</c:v>
                </c:pt>
                <c:pt idx="7">
                  <c:v>45370261</c:v>
                </c:pt>
                <c:pt idx="8">
                  <c:v>46544370</c:v>
                </c:pt>
                <c:pt idx="9">
                  <c:v>52166700</c:v>
                </c:pt>
                <c:pt idx="10">
                  <c:v>51812252</c:v>
                </c:pt>
                <c:pt idx="11">
                  <c:v>56493047</c:v>
                </c:pt>
                <c:pt idx="12">
                  <c:v>61477465.278007537</c:v>
                </c:pt>
                <c:pt idx="13">
                  <c:v>60774013.597861469</c:v>
                </c:pt>
                <c:pt idx="14">
                  <c:v>64544691</c:v>
                </c:pt>
                <c:pt idx="15">
                  <c:v>68743768</c:v>
                </c:pt>
                <c:pt idx="16">
                  <c:v>69811146.56964162</c:v>
                </c:pt>
                <c:pt idx="17">
                  <c:v>70894850.217133909</c:v>
                </c:pt>
                <c:pt idx="18">
                  <c:v>70516069</c:v>
                </c:pt>
                <c:pt idx="19">
                  <c:v>72397596.150000006</c:v>
                </c:pt>
                <c:pt idx="20">
                  <c:v>76959440.112509295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35150848"/>
        <c:axId val="35152640"/>
      </c:lineChart>
      <c:catAx>
        <c:axId val="35138560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1000" b="0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r>
                  <a:rPr lang="en-US"/>
                  <a:t>Fiscal Year</a:t>
                </a:r>
              </a:p>
            </c:rich>
          </c:tx>
          <c:layout>
            <c:manualLayout>
              <c:xMode val="edge"/>
              <c:yMode val="edge"/>
              <c:x val="0.5161290322580645"/>
              <c:y val="0.90931586420549892"/>
            </c:manualLayout>
          </c:layout>
          <c:overlay val="0"/>
          <c:spPr>
            <a:noFill/>
            <a:ln w="25400">
              <a:noFill/>
            </a:ln>
          </c:spPr>
        </c:title>
        <c:numFmt formatCode="0" sourceLinked="1"/>
        <c:majorTickMark val="cross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35149312"/>
        <c:crosses val="autoZero"/>
        <c:auto val="0"/>
        <c:lblAlgn val="ctr"/>
        <c:lblOffset val="100"/>
        <c:tickLblSkip val="1"/>
        <c:tickMarkSkip val="1"/>
        <c:noMultiLvlLbl val="0"/>
      </c:catAx>
      <c:valAx>
        <c:axId val="35149312"/>
        <c:scaling>
          <c:orientation val="minMax"/>
        </c:scaling>
        <c:delete val="0"/>
        <c:axPos val="l"/>
        <c:numFmt formatCode="\$#,##0" sourceLinked="0"/>
        <c:majorTickMark val="cross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35138560"/>
        <c:crosses val="autoZero"/>
        <c:crossBetween val="between"/>
      </c:valAx>
      <c:catAx>
        <c:axId val="35150848"/>
        <c:scaling>
          <c:orientation val="minMax"/>
        </c:scaling>
        <c:delete val="1"/>
        <c:axPos val="b"/>
        <c:majorTickMark val="out"/>
        <c:minorTickMark val="none"/>
        <c:tickLblPos val="nextTo"/>
        <c:crossAx val="35152640"/>
        <c:crosses val="autoZero"/>
        <c:auto val="0"/>
        <c:lblAlgn val="ctr"/>
        <c:lblOffset val="100"/>
        <c:noMultiLvlLbl val="0"/>
      </c:catAx>
      <c:valAx>
        <c:axId val="35152640"/>
        <c:scaling>
          <c:orientation val="minMax"/>
        </c:scaling>
        <c:delete val="1"/>
        <c:axPos val="l"/>
        <c:numFmt formatCode="#,##0" sourceLinked="1"/>
        <c:majorTickMark val="out"/>
        <c:minorTickMark val="none"/>
        <c:tickLblPos val="nextTo"/>
        <c:crossAx val="35150848"/>
        <c:crosses val="autoZero"/>
        <c:crossBetween val="between"/>
      </c:valAx>
      <c:spPr>
        <a:noFill/>
        <a:ln w="25400">
          <a:noFill/>
        </a:ln>
      </c:spPr>
    </c:plotArea>
    <c:legend>
      <c:legendPos val="r"/>
      <c:layout>
        <c:manualLayout>
          <c:xMode val="edge"/>
          <c:yMode val="edge"/>
          <c:x val="0.19106699751861042"/>
          <c:y val="1.0245901639344262E-2"/>
          <c:w val="0.35111662531017368"/>
          <c:h val="0.18032786885245902"/>
        </c:manualLayout>
      </c:layout>
      <c:overlay val="0"/>
      <c:spPr>
        <a:solidFill>
          <a:srgbClr val="FFFFFF"/>
        </a:solidFill>
        <a:ln w="25400">
          <a:noFill/>
        </a:ln>
      </c:spPr>
      <c:txPr>
        <a:bodyPr/>
        <a:lstStyle/>
        <a:p>
          <a:pPr>
            <a:defRPr sz="690" b="0" i="0" u="none" strike="noStrike" baseline="0">
              <a:solidFill>
                <a:srgbClr val="000000"/>
              </a:solidFill>
              <a:latin typeface="Arial"/>
              <a:ea typeface="Arial"/>
              <a:cs typeface="Arial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rgbClr val="FFFFFF"/>
    </a:solidFill>
    <a:ln w="9525">
      <a:noFill/>
    </a:ln>
  </c:spPr>
  <c:txPr>
    <a:bodyPr/>
    <a:lstStyle/>
    <a:p>
      <a:pPr>
        <a:defRPr sz="1000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en-US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200" b="1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r>
              <a:rPr lang="en-US"/>
              <a:t>Transportation Costs</a:t>
            </a:r>
          </a:p>
        </c:rich>
      </c:tx>
      <c:layout>
        <c:manualLayout>
          <c:xMode val="edge"/>
          <c:yMode val="edge"/>
          <c:x val="0.3651053472920085"/>
          <c:y val="3.6630036630036632E-2"/>
        </c:manualLayout>
      </c:layout>
      <c:overlay val="0"/>
      <c:spPr>
        <a:noFill/>
        <a:ln w="25400">
          <a:noFill/>
        </a:ln>
      </c:spPr>
    </c:title>
    <c:autoTitleDeleted val="0"/>
    <c:plotArea>
      <c:layout>
        <c:manualLayout>
          <c:layoutTarget val="inner"/>
          <c:xMode val="edge"/>
          <c:yMode val="edge"/>
          <c:x val="0.21647836139309354"/>
          <c:y val="0.24175910656731689"/>
          <c:w val="0.48788406821428543"/>
          <c:h val="0.59340871611977775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'Transportation Costs'!$C$5</c:f>
              <c:strCache>
                <c:ptCount val="1"/>
                <c:pt idx="0">
                  <c:v>Regular Transportation</c:v>
                </c:pt>
              </c:strCache>
            </c:strRef>
          </c:tx>
          <c:spPr>
            <a:solidFill>
              <a:srgbClr val="9999FF"/>
            </a:solidFill>
            <a:ln w="12700">
              <a:solidFill>
                <a:srgbClr val="000000"/>
              </a:solidFill>
              <a:prstDash val="solid"/>
            </a:ln>
          </c:spPr>
          <c:invertIfNegative val="0"/>
          <c:cat>
            <c:strRef>
              <c:f>'Transportation Costs'!$B$6:$B$9</c:f>
              <c:strCache>
                <c:ptCount val="4"/>
                <c:pt idx="0">
                  <c:v>FY11</c:v>
                </c:pt>
                <c:pt idx="1">
                  <c:v>FY12</c:v>
                </c:pt>
                <c:pt idx="2">
                  <c:v>FY13</c:v>
                </c:pt>
                <c:pt idx="3">
                  <c:v>FY14</c:v>
                </c:pt>
              </c:strCache>
            </c:strRef>
          </c:cat>
          <c:val>
            <c:numRef>
              <c:f>'Transportation Costs'!$C$6:$C$9</c:f>
              <c:numCache>
                <c:formatCode>_(* #,##0.00_);_(* \(#,##0.00\);_(* "-"??_);_(@_)</c:formatCode>
                <c:ptCount val="4"/>
                <c:pt idx="0">
                  <c:v>252280</c:v>
                </c:pt>
                <c:pt idx="1">
                  <c:v>255000</c:v>
                </c:pt>
                <c:pt idx="2">
                  <c:v>355000</c:v>
                </c:pt>
                <c:pt idx="3">
                  <c:v>355000</c:v>
                </c:pt>
              </c:numCache>
            </c:numRef>
          </c:val>
        </c:ser>
        <c:ser>
          <c:idx val="1"/>
          <c:order val="1"/>
          <c:tx>
            <c:strRef>
              <c:f>'Transportation Costs'!$D$5</c:f>
              <c:strCache>
                <c:ptCount val="1"/>
                <c:pt idx="0">
                  <c:v>Homeless Transportation</c:v>
                </c:pt>
              </c:strCache>
            </c:strRef>
          </c:tx>
          <c:spPr>
            <a:solidFill>
              <a:srgbClr val="993366"/>
            </a:solidFill>
            <a:ln w="12700">
              <a:solidFill>
                <a:srgbClr val="000000"/>
              </a:solidFill>
              <a:prstDash val="solid"/>
            </a:ln>
          </c:spPr>
          <c:invertIfNegative val="0"/>
          <c:cat>
            <c:strRef>
              <c:f>'Transportation Costs'!$B$6:$B$9</c:f>
              <c:strCache>
                <c:ptCount val="4"/>
                <c:pt idx="0">
                  <c:v>FY11</c:v>
                </c:pt>
                <c:pt idx="1">
                  <c:v>FY12</c:v>
                </c:pt>
                <c:pt idx="2">
                  <c:v>FY13</c:v>
                </c:pt>
                <c:pt idx="3">
                  <c:v>FY14</c:v>
                </c:pt>
              </c:strCache>
            </c:strRef>
          </c:cat>
          <c:val>
            <c:numRef>
              <c:f>'Transportation Costs'!$D$6:$D$9</c:f>
              <c:numCache>
                <c:formatCode>_(* #,##0.00_);_(* \(#,##0.00\);_(* "-"??_);_(@_)</c:formatCode>
                <c:ptCount val="4"/>
                <c:pt idx="0">
                  <c:v>496880.96</c:v>
                </c:pt>
                <c:pt idx="1">
                  <c:v>425000</c:v>
                </c:pt>
                <c:pt idx="2">
                  <c:v>500000</c:v>
                </c:pt>
                <c:pt idx="3">
                  <c:v>500000</c:v>
                </c:pt>
              </c:numCache>
            </c:numRef>
          </c:val>
        </c:ser>
        <c:ser>
          <c:idx val="2"/>
          <c:order val="2"/>
          <c:tx>
            <c:strRef>
              <c:f>'Transportation Costs'!$E$5</c:f>
              <c:strCache>
                <c:ptCount val="1"/>
                <c:pt idx="0">
                  <c:v>SPED Transportation</c:v>
                </c:pt>
              </c:strCache>
            </c:strRef>
          </c:tx>
          <c:spPr>
            <a:solidFill>
              <a:srgbClr val="FFFFCC"/>
            </a:solidFill>
            <a:ln w="12700">
              <a:solidFill>
                <a:srgbClr val="000000"/>
              </a:solidFill>
              <a:prstDash val="solid"/>
            </a:ln>
          </c:spPr>
          <c:invertIfNegative val="0"/>
          <c:cat>
            <c:strRef>
              <c:f>'Transportation Costs'!$B$6:$B$9</c:f>
              <c:strCache>
                <c:ptCount val="4"/>
                <c:pt idx="0">
                  <c:v>FY11</c:v>
                </c:pt>
                <c:pt idx="1">
                  <c:v>FY12</c:v>
                </c:pt>
                <c:pt idx="2">
                  <c:v>FY13</c:v>
                </c:pt>
                <c:pt idx="3">
                  <c:v>FY14</c:v>
                </c:pt>
              </c:strCache>
            </c:strRef>
          </c:cat>
          <c:val>
            <c:numRef>
              <c:f>'Transportation Costs'!$E$6:$E$9</c:f>
              <c:numCache>
                <c:formatCode>_(* #,##0.00_);_(* \(#,##0.00\);_(* "-"??_);_(@_)</c:formatCode>
                <c:ptCount val="4"/>
                <c:pt idx="0">
                  <c:v>1837957</c:v>
                </c:pt>
                <c:pt idx="1">
                  <c:v>1753000</c:v>
                </c:pt>
                <c:pt idx="2">
                  <c:v>1912000</c:v>
                </c:pt>
                <c:pt idx="3">
                  <c:v>1914000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35554816"/>
        <c:axId val="35556352"/>
      </c:barChart>
      <c:catAx>
        <c:axId val="3555481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35556352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35556352"/>
        <c:scaling>
          <c:orientation val="minMax"/>
        </c:scaling>
        <c:delete val="0"/>
        <c:axPos val="l"/>
        <c:majorGridlines>
          <c:spPr>
            <a:ln w="3175">
              <a:solidFill>
                <a:srgbClr val="000000"/>
              </a:solidFill>
              <a:prstDash val="solid"/>
            </a:ln>
          </c:spPr>
        </c:majorGridlines>
        <c:title>
          <c:tx>
            <c:rich>
              <a:bodyPr/>
              <a:lstStyle/>
              <a:p>
                <a:pPr>
                  <a:defRPr sz="1000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r>
                  <a:rPr lang="en-US"/>
                  <a:t>Dollar Value</a:t>
                </a:r>
              </a:p>
            </c:rich>
          </c:tx>
          <c:layout>
            <c:manualLayout>
              <c:xMode val="edge"/>
              <c:yMode val="edge"/>
              <c:x val="2.5848142164781908E-2"/>
              <c:y val="0.38827992654764309"/>
            </c:manualLayout>
          </c:layout>
          <c:overlay val="0"/>
          <c:spPr>
            <a:noFill/>
            <a:ln w="25400">
              <a:noFill/>
            </a:ln>
          </c:spPr>
        </c:title>
        <c:numFmt formatCode="_(* #,##0.00_);_(* \(#,##0.00\);_(* &quot;-&quot;??_);_(@_)" sourceLinked="1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35554816"/>
        <c:crosses val="autoZero"/>
        <c:crossBetween val="between"/>
      </c:valAx>
      <c:spPr>
        <a:solidFill>
          <a:srgbClr val="C0C0C0"/>
        </a:solidFill>
        <a:ln w="12700">
          <a:solidFill>
            <a:srgbClr val="808080"/>
          </a:solidFill>
          <a:prstDash val="solid"/>
        </a:ln>
      </c:spPr>
    </c:plotArea>
    <c:legend>
      <c:legendPos val="r"/>
      <c:layout>
        <c:manualLayout>
          <c:xMode val="edge"/>
          <c:yMode val="edge"/>
          <c:x val="0.72213247172859452"/>
          <c:y val="0.42124542124542125"/>
          <c:w val="0.26494345718901458"/>
          <c:h val="0.23443223443223443"/>
        </c:manualLayout>
      </c:layout>
      <c:overlay val="0"/>
      <c:spPr>
        <a:solidFill>
          <a:srgbClr val="FFFFFF"/>
        </a:solidFill>
        <a:ln w="3175">
          <a:solidFill>
            <a:srgbClr val="000000"/>
          </a:solidFill>
          <a:prstDash val="solid"/>
        </a:ln>
      </c:spPr>
      <c:txPr>
        <a:bodyPr/>
        <a:lstStyle/>
        <a:p>
          <a:pPr>
            <a:defRPr sz="920" b="0" i="0" u="none" strike="noStrike" baseline="0">
              <a:solidFill>
                <a:srgbClr val="000000"/>
              </a:solidFill>
              <a:latin typeface="Arial"/>
              <a:ea typeface="Arial"/>
              <a:cs typeface="Arial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rgbClr val="FFFFFF"/>
    </a:solidFill>
    <a:ln w="3175">
      <a:solidFill>
        <a:srgbClr val="000000"/>
      </a:solidFill>
      <a:prstDash val="solid"/>
    </a:ln>
  </c:spPr>
  <c:txPr>
    <a:bodyPr/>
    <a:lstStyle/>
    <a:p>
      <a:pPr>
        <a:defRPr sz="1000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en-US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>
        <c:manualLayout>
          <c:xMode val="edge"/>
          <c:yMode val="edge"/>
          <c:x val="0.44339688670991595"/>
          <c:y val="3.8314176245210725E-2"/>
        </c:manualLayout>
      </c:layout>
      <c:overlay val="0"/>
      <c:spPr>
        <a:noFill/>
        <a:ln w="25400">
          <a:noFill/>
        </a:ln>
      </c:spPr>
      <c:txPr>
        <a:bodyPr/>
        <a:lstStyle/>
        <a:p>
          <a:pPr>
            <a:defRPr sz="1000" b="0" i="0" u="none" strike="noStrike" baseline="0">
              <a:solidFill>
                <a:srgbClr val="000000"/>
              </a:solidFill>
              <a:latin typeface="Arial"/>
              <a:ea typeface="Arial"/>
              <a:cs typeface="Arial"/>
            </a:defRPr>
          </a:pPr>
          <a:endParaRPr lang="en-US"/>
        </a:p>
      </c:txPr>
    </c:title>
    <c:autoTitleDeleted val="0"/>
    <c:view3D>
      <c:rotX val="15"/>
      <c:hPercent val="39"/>
      <c:rotY val="20"/>
      <c:depthPercent val="100"/>
      <c:rAngAx val="1"/>
    </c:view3D>
    <c:floor>
      <c:thickness val="0"/>
      <c:spPr>
        <a:solidFill>
          <a:srgbClr val="C0C0C0"/>
        </a:solidFill>
        <a:ln w="3175">
          <a:solidFill>
            <a:srgbClr val="000000"/>
          </a:solidFill>
          <a:prstDash val="solid"/>
        </a:ln>
      </c:spPr>
    </c:floor>
    <c:sideWall>
      <c:thickness val="0"/>
      <c:spPr>
        <a:solidFill>
          <a:srgbClr val="C0C0C0"/>
        </a:solidFill>
        <a:ln w="12700">
          <a:solidFill>
            <a:srgbClr val="808080"/>
          </a:solidFill>
          <a:prstDash val="solid"/>
        </a:ln>
      </c:spPr>
    </c:sideWall>
    <c:backWall>
      <c:thickness val="0"/>
      <c:spPr>
        <a:solidFill>
          <a:srgbClr val="C0C0C0"/>
        </a:solidFill>
        <a:ln w="12700">
          <a:solidFill>
            <a:srgbClr val="808080"/>
          </a:solidFill>
          <a:prstDash val="solid"/>
        </a:ln>
      </c:spPr>
    </c:backWall>
    <c:plotArea>
      <c:layout>
        <c:manualLayout>
          <c:layoutTarget val="inner"/>
          <c:xMode val="edge"/>
          <c:yMode val="edge"/>
          <c:x val="0.17452856987115803"/>
          <c:y val="0.18007730213310486"/>
          <c:w val="0.6572337135688654"/>
          <c:h val="0.66666916108851582"/>
        </c:manualLayout>
      </c:layout>
      <c:bar3DChart>
        <c:barDir val="col"/>
        <c:grouping val="clustered"/>
        <c:varyColors val="0"/>
        <c:ser>
          <c:idx val="0"/>
          <c:order val="0"/>
          <c:tx>
            <c:v>Sped Costs</c:v>
          </c:tx>
          <c:spPr>
            <a:solidFill>
              <a:srgbClr val="9999FF"/>
            </a:solidFill>
            <a:ln w="12700">
              <a:solidFill>
                <a:srgbClr val="000000"/>
              </a:solidFill>
              <a:prstDash val="solid"/>
            </a:ln>
          </c:spPr>
          <c:invertIfNegative val="0"/>
          <c:cat>
            <c:strRef>
              <c:f>'Sped Costs'!$B$3:$B$6</c:f>
              <c:strCache>
                <c:ptCount val="4"/>
                <c:pt idx="0">
                  <c:v>FY11</c:v>
                </c:pt>
                <c:pt idx="1">
                  <c:v>FY12</c:v>
                </c:pt>
                <c:pt idx="2">
                  <c:v>FY13</c:v>
                </c:pt>
                <c:pt idx="3">
                  <c:v>FY14</c:v>
                </c:pt>
              </c:strCache>
            </c:strRef>
          </c:cat>
          <c:val>
            <c:numRef>
              <c:f>'Sped Costs'!$C$3:$C$6</c:f>
              <c:numCache>
                <c:formatCode>_(* #,##0.00_);_(* \(#,##0.00\);_(* "-"??_);_(@_)</c:formatCode>
                <c:ptCount val="4"/>
                <c:pt idx="0">
                  <c:v>15390064.42</c:v>
                </c:pt>
                <c:pt idx="1">
                  <c:v>17219207.190000005</c:v>
                </c:pt>
                <c:pt idx="2">
                  <c:v>19832716.126346897</c:v>
                </c:pt>
                <c:pt idx="3">
                  <c:v>21245863.039999999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35300480"/>
        <c:axId val="35302016"/>
        <c:axId val="0"/>
      </c:bar3DChart>
      <c:catAx>
        <c:axId val="3530048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low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35302016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35302016"/>
        <c:scaling>
          <c:orientation val="minMax"/>
        </c:scaling>
        <c:delete val="0"/>
        <c:axPos val="l"/>
        <c:majorGridlines>
          <c:spPr>
            <a:ln w="3175">
              <a:solidFill>
                <a:srgbClr val="000000"/>
              </a:solidFill>
              <a:prstDash val="solid"/>
            </a:ln>
          </c:spPr>
        </c:majorGridlines>
        <c:numFmt formatCode="_(* #,##0.00_);_(* \(#,##0.00\);_(* &quot;-&quot;??_);_(@_)" sourceLinked="1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35300480"/>
        <c:crosses val="autoZero"/>
        <c:crossBetween val="between"/>
      </c:valAx>
      <c:spPr>
        <a:noFill/>
        <a:ln w="25400">
          <a:noFill/>
        </a:ln>
      </c:spPr>
    </c:plotArea>
    <c:legend>
      <c:legendPos val="r"/>
      <c:layout>
        <c:manualLayout>
          <c:xMode val="edge"/>
          <c:yMode val="edge"/>
          <c:x val="0.84905792436322813"/>
          <c:y val="0.52490622580223445"/>
          <c:w val="0.13836494494791929"/>
          <c:h val="8.42915899880331E-2"/>
        </c:manualLayout>
      </c:layout>
      <c:overlay val="0"/>
      <c:spPr>
        <a:solidFill>
          <a:srgbClr val="FFFFFF"/>
        </a:solidFill>
        <a:ln w="3175">
          <a:solidFill>
            <a:srgbClr val="000000"/>
          </a:solidFill>
          <a:prstDash val="solid"/>
        </a:ln>
      </c:spPr>
      <c:txPr>
        <a:bodyPr/>
        <a:lstStyle/>
        <a:p>
          <a:pPr>
            <a:defRPr sz="920" b="0" i="0" u="none" strike="noStrike" baseline="0">
              <a:solidFill>
                <a:srgbClr val="000000"/>
              </a:solidFill>
              <a:latin typeface="Arial"/>
              <a:ea typeface="Arial"/>
              <a:cs typeface="Arial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rgbClr val="FFFFFF"/>
    </a:solidFill>
    <a:ln w="3175">
      <a:solidFill>
        <a:srgbClr val="000000"/>
      </a:solidFill>
      <a:prstDash val="solid"/>
    </a:ln>
  </c:spPr>
  <c:txPr>
    <a:bodyPr/>
    <a:lstStyle/>
    <a:p>
      <a:pPr>
        <a:defRPr sz="1000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en-US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200" b="1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r>
              <a:rPr lang="en-US"/>
              <a:t>City of Malden School Appropriation vs Grant</a:t>
            </a:r>
          </a:p>
        </c:rich>
      </c:tx>
      <c:layout>
        <c:manualLayout>
          <c:xMode val="edge"/>
          <c:yMode val="edge"/>
          <c:x val="0.23909548463146468"/>
          <c:y val="1.8315018315018316E-2"/>
        </c:manualLayout>
      </c:layout>
      <c:overlay val="0"/>
      <c:spPr>
        <a:noFill/>
        <a:ln w="25400">
          <a:noFill/>
        </a:ln>
      </c:spPr>
    </c:title>
    <c:autoTitleDeleted val="0"/>
    <c:plotArea>
      <c:layout>
        <c:manualLayout>
          <c:layoutTarget val="inner"/>
          <c:xMode val="edge"/>
          <c:yMode val="edge"/>
          <c:x val="0.22940244267029314"/>
          <c:y val="0.24175910656731689"/>
          <c:w val="0.63651100290208096"/>
          <c:h val="0.45787709577143348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'Grants vs Appropriation'!$C$5</c:f>
              <c:strCache>
                <c:ptCount val="1"/>
                <c:pt idx="0">
                  <c:v>Appropriation</c:v>
                </c:pt>
              </c:strCache>
            </c:strRef>
          </c:tx>
          <c:spPr>
            <a:solidFill>
              <a:srgbClr val="9999FF"/>
            </a:solidFill>
            <a:ln w="12700">
              <a:solidFill>
                <a:srgbClr val="000000"/>
              </a:solidFill>
              <a:prstDash val="solid"/>
            </a:ln>
          </c:spPr>
          <c:invertIfNegative val="0"/>
          <c:cat>
            <c:strRef>
              <c:f>'Grants vs Appropriation'!$B$6:$B$9</c:f>
              <c:strCache>
                <c:ptCount val="4"/>
                <c:pt idx="0">
                  <c:v>FY11</c:v>
                </c:pt>
                <c:pt idx="1">
                  <c:v>FY12</c:v>
                </c:pt>
                <c:pt idx="2">
                  <c:v>FY13</c:v>
                </c:pt>
                <c:pt idx="3">
                  <c:v>FY14</c:v>
                </c:pt>
              </c:strCache>
            </c:strRef>
          </c:cat>
          <c:val>
            <c:numRef>
              <c:f>'Grants vs Appropriation'!$C$6:$C$9</c:f>
              <c:numCache>
                <c:formatCode>_(* #,##0.00_);_(* \(#,##0.00\);_(* "-"??_);_(@_)</c:formatCode>
                <c:ptCount val="4"/>
                <c:pt idx="0">
                  <c:v>48693292</c:v>
                </c:pt>
                <c:pt idx="1">
                  <c:v>50528433</c:v>
                </c:pt>
                <c:pt idx="2">
                  <c:v>56164545.969999999</c:v>
                </c:pt>
                <c:pt idx="3">
                  <c:v>59238328</c:v>
                </c:pt>
              </c:numCache>
            </c:numRef>
          </c:val>
        </c:ser>
        <c:ser>
          <c:idx val="1"/>
          <c:order val="1"/>
          <c:tx>
            <c:strRef>
              <c:f>'Grants vs Appropriation'!$D$5</c:f>
              <c:strCache>
                <c:ptCount val="1"/>
                <c:pt idx="0">
                  <c:v>Grant</c:v>
                </c:pt>
              </c:strCache>
            </c:strRef>
          </c:tx>
          <c:spPr>
            <a:solidFill>
              <a:srgbClr val="993366"/>
            </a:solidFill>
            <a:ln w="12700">
              <a:solidFill>
                <a:srgbClr val="000000"/>
              </a:solidFill>
              <a:prstDash val="solid"/>
            </a:ln>
          </c:spPr>
          <c:invertIfNegative val="0"/>
          <c:cat>
            <c:strRef>
              <c:f>'Grants vs Appropriation'!$B$6:$B$9</c:f>
              <c:strCache>
                <c:ptCount val="4"/>
                <c:pt idx="0">
                  <c:v>FY11</c:v>
                </c:pt>
                <c:pt idx="1">
                  <c:v>FY12</c:v>
                </c:pt>
                <c:pt idx="2">
                  <c:v>FY13</c:v>
                </c:pt>
                <c:pt idx="3">
                  <c:v>FY14</c:v>
                </c:pt>
              </c:strCache>
            </c:strRef>
          </c:cat>
          <c:val>
            <c:numRef>
              <c:f>'Grants vs Appropriation'!$D$6:$D$9</c:f>
              <c:numCache>
                <c:formatCode>_(* #,##0.00_);_(* \(#,##0.00\);_(* "-"??_);_(@_)</c:formatCode>
                <c:ptCount val="4"/>
                <c:pt idx="0">
                  <c:v>12277789</c:v>
                </c:pt>
                <c:pt idx="1">
                  <c:v>10160160</c:v>
                </c:pt>
                <c:pt idx="2">
                  <c:v>8534421.6799999997</c:v>
                </c:pt>
                <c:pt idx="3">
                  <c:v>7534421.6799999997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35611008"/>
        <c:axId val="35612544"/>
      </c:barChart>
      <c:catAx>
        <c:axId val="3561100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35612544"/>
        <c:crosses val="autoZero"/>
        <c:auto val="1"/>
        <c:lblAlgn val="ctr"/>
        <c:lblOffset val="100"/>
        <c:tickMarkSkip val="1"/>
        <c:noMultiLvlLbl val="0"/>
      </c:catAx>
      <c:valAx>
        <c:axId val="35612544"/>
        <c:scaling>
          <c:orientation val="minMax"/>
        </c:scaling>
        <c:delete val="0"/>
        <c:axPos val="l"/>
        <c:majorGridlines>
          <c:spPr>
            <a:ln w="3175">
              <a:solidFill>
                <a:srgbClr val="000000"/>
              </a:solidFill>
              <a:prstDash val="solid"/>
            </a:ln>
          </c:spPr>
        </c:majorGridlines>
        <c:title>
          <c:tx>
            <c:rich>
              <a:bodyPr/>
              <a:lstStyle/>
              <a:p>
                <a:pPr>
                  <a:defRPr sz="1000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r>
                  <a:rPr lang="en-US"/>
                  <a:t>Dollar Value</a:t>
                </a:r>
              </a:p>
            </c:rich>
          </c:tx>
          <c:layout>
            <c:manualLayout>
              <c:xMode val="edge"/>
              <c:yMode val="edge"/>
              <c:x val="2.5848142164781908E-2"/>
              <c:y val="0.31868247238325981"/>
            </c:manualLayout>
          </c:layout>
          <c:overlay val="0"/>
          <c:spPr>
            <a:noFill/>
            <a:ln w="25400">
              <a:noFill/>
            </a:ln>
          </c:spPr>
        </c:title>
        <c:numFmt formatCode="_(* #,##0.00_);_(* \(#,##0.00\);_(* &quot;-&quot;??_);_(@_)" sourceLinked="1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35611008"/>
        <c:crosses val="autoZero"/>
        <c:crossBetween val="between"/>
      </c:valAx>
      <c:dTable>
        <c:showHorzBorder val="1"/>
        <c:showVertBorder val="1"/>
        <c:showOutline val="1"/>
        <c:showKeys val="1"/>
        <c:spPr>
          <a:ln w="3175">
            <a:solidFill>
              <a:srgbClr val="000000"/>
            </a:solidFill>
            <a:prstDash val="solid"/>
          </a:ln>
        </c:spPr>
        <c:txPr>
          <a:bodyPr/>
          <a:lstStyle/>
          <a:p>
            <a:pPr rtl="0">
              <a:defRPr sz="10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</c:dTable>
      <c:spPr>
        <a:solidFill>
          <a:srgbClr val="C0C0C0"/>
        </a:solidFill>
        <a:ln w="12700">
          <a:solidFill>
            <a:srgbClr val="808080"/>
          </a:solidFill>
          <a:prstDash val="solid"/>
        </a:ln>
      </c:spPr>
    </c:plotArea>
    <c:plotVisOnly val="1"/>
    <c:dispBlanksAs val="gap"/>
    <c:showDLblsOverMax val="0"/>
  </c:chart>
  <c:spPr>
    <a:solidFill>
      <a:srgbClr val="FFFFFF"/>
    </a:solidFill>
    <a:ln w="3175">
      <a:solidFill>
        <a:srgbClr val="000000"/>
      </a:solidFill>
      <a:prstDash val="solid"/>
    </a:ln>
  </c:spPr>
  <c:txPr>
    <a:bodyPr/>
    <a:lstStyle/>
    <a:p>
      <a:pPr>
        <a:defRPr sz="1000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en-US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4.4934058348756654E-2"/>
          <c:y val="0.10472399172293206"/>
          <c:w val="0.87988725740047113"/>
          <c:h val="0.68830777308455893"/>
        </c:manualLayout>
      </c:layout>
      <c:barChart>
        <c:barDir val="col"/>
        <c:grouping val="clustered"/>
        <c:varyColors val="0"/>
        <c:ser>
          <c:idx val="1"/>
          <c:order val="0"/>
          <c:tx>
            <c:strRef>
              <c:f>onedist3yr!$F$206</c:f>
              <c:strCache>
                <c:ptCount val="1"/>
                <c:pt idx="0">
                  <c:v>FY10</c:v>
                </c:pt>
              </c:strCache>
            </c:strRef>
          </c:tx>
          <c:spPr>
            <a:solidFill>
              <a:srgbClr val="C0C0C0"/>
            </a:solidFill>
            <a:ln w="12700">
              <a:solidFill>
                <a:srgbClr val="000000"/>
              </a:solidFill>
              <a:prstDash val="solid"/>
            </a:ln>
          </c:spPr>
          <c:invertIfNegative val="0"/>
          <c:cat>
            <c:strRef>
              <c:f>onedist3yr!$D$207:$D$216</c:f>
              <c:strCache>
                <c:ptCount val="10"/>
                <c:pt idx="0">
                  <c:v>Admin</c:v>
                </c:pt>
                <c:pt idx="1">
                  <c:v>Instr Leadership</c:v>
                </c:pt>
                <c:pt idx="2">
                  <c:v>Teachers</c:v>
                </c:pt>
                <c:pt idx="3">
                  <c:v>Other Teaching</c:v>
                </c:pt>
                <c:pt idx="4">
                  <c:v>Prof Development</c:v>
                </c:pt>
                <c:pt idx="5">
                  <c:v>Inst Materials, Equip, Tech</c:v>
                </c:pt>
                <c:pt idx="6">
                  <c:v>Guidance, Counseling and Testing</c:v>
                </c:pt>
                <c:pt idx="7">
                  <c:v>Pupil Services</c:v>
                </c:pt>
                <c:pt idx="8">
                  <c:v>Operations and Maintenance</c:v>
                </c:pt>
                <c:pt idx="9">
                  <c:v>Insurance, Retirement </c:v>
                </c:pt>
              </c:strCache>
            </c:strRef>
          </c:cat>
          <c:val>
            <c:numRef>
              <c:f>onedist3yr!$F$207:$F$216</c:f>
              <c:numCache>
                <c:formatCode>0_)</c:formatCode>
                <c:ptCount val="10"/>
                <c:pt idx="0">
                  <c:v>372.12798826540165</c:v>
                </c:pt>
                <c:pt idx="1">
                  <c:v>853.41473690780856</c:v>
                </c:pt>
                <c:pt idx="2">
                  <c:v>4876.194057799139</c:v>
                </c:pt>
                <c:pt idx="3">
                  <c:v>934.35724985955937</c:v>
                </c:pt>
                <c:pt idx="4">
                  <c:v>108.12464889832096</c:v>
                </c:pt>
                <c:pt idx="5">
                  <c:v>467.53401785156984</c:v>
                </c:pt>
                <c:pt idx="6">
                  <c:v>353.57780413207666</c:v>
                </c:pt>
                <c:pt idx="7">
                  <c:v>814.87552587229266</c:v>
                </c:pt>
                <c:pt idx="8">
                  <c:v>1011.0116409712253</c:v>
                </c:pt>
                <c:pt idx="9">
                  <c:v>2275.8128393982897</c:v>
                </c:pt>
              </c:numCache>
            </c:numRef>
          </c:val>
        </c:ser>
        <c:ser>
          <c:idx val="2"/>
          <c:order val="1"/>
          <c:tx>
            <c:strRef>
              <c:f>onedist3yr!$G$206</c:f>
              <c:strCache>
                <c:ptCount val="1"/>
                <c:pt idx="0">
                  <c:v>FY11</c:v>
                </c:pt>
              </c:strCache>
            </c:strRef>
          </c:tx>
          <c:spPr>
            <a:solidFill>
              <a:srgbClr val="800000"/>
            </a:solidFill>
            <a:ln w="12700">
              <a:solidFill>
                <a:srgbClr val="000000"/>
              </a:solidFill>
              <a:prstDash val="solid"/>
            </a:ln>
          </c:spPr>
          <c:invertIfNegative val="0"/>
          <c:cat>
            <c:strRef>
              <c:f>onedist3yr!$D$207:$D$216</c:f>
              <c:strCache>
                <c:ptCount val="10"/>
                <c:pt idx="0">
                  <c:v>Admin</c:v>
                </c:pt>
                <c:pt idx="1">
                  <c:v>Instr Leadership</c:v>
                </c:pt>
                <c:pt idx="2">
                  <c:v>Teachers</c:v>
                </c:pt>
                <c:pt idx="3">
                  <c:v>Other Teaching</c:v>
                </c:pt>
                <c:pt idx="4">
                  <c:v>Prof Development</c:v>
                </c:pt>
                <c:pt idx="5">
                  <c:v>Inst Materials, Equip, Tech</c:v>
                </c:pt>
                <c:pt idx="6">
                  <c:v>Guidance, Counseling and Testing</c:v>
                </c:pt>
                <c:pt idx="7">
                  <c:v>Pupil Services</c:v>
                </c:pt>
                <c:pt idx="8">
                  <c:v>Operations and Maintenance</c:v>
                </c:pt>
                <c:pt idx="9">
                  <c:v>Insurance, Retirement </c:v>
                </c:pt>
              </c:strCache>
            </c:strRef>
          </c:cat>
          <c:val>
            <c:numRef>
              <c:f>onedist3yr!$G$207:$G$216</c:f>
              <c:numCache>
                <c:formatCode>0_)</c:formatCode>
                <c:ptCount val="10"/>
                <c:pt idx="0">
                  <c:v>290.6230878744737</c:v>
                </c:pt>
                <c:pt idx="1">
                  <c:v>825.1087450398328</c:v>
                </c:pt>
                <c:pt idx="2">
                  <c:v>4885.9111562111893</c:v>
                </c:pt>
                <c:pt idx="3">
                  <c:v>828.97888710507982</c:v>
                </c:pt>
                <c:pt idx="4">
                  <c:v>102.31817768757762</c:v>
                </c:pt>
                <c:pt idx="5">
                  <c:v>897.70802411171348</c:v>
                </c:pt>
                <c:pt idx="6">
                  <c:v>298.45439675279431</c:v>
                </c:pt>
                <c:pt idx="7">
                  <c:v>761.65889195165539</c:v>
                </c:pt>
                <c:pt idx="8">
                  <c:v>883.96207554599698</c:v>
                </c:pt>
                <c:pt idx="9">
                  <c:v>2094.5800139339049</c:v>
                </c:pt>
              </c:numCache>
            </c:numRef>
          </c:val>
        </c:ser>
        <c:ser>
          <c:idx val="3"/>
          <c:order val="2"/>
          <c:tx>
            <c:strRef>
              <c:f>onedist3yr!$H$206</c:f>
              <c:strCache>
                <c:ptCount val="1"/>
                <c:pt idx="0">
                  <c:v>FY12</c:v>
                </c:pt>
              </c:strCache>
            </c:strRef>
          </c:tx>
          <c:spPr>
            <a:solidFill>
              <a:srgbClr val="FF8080"/>
            </a:solidFill>
            <a:ln w="12700">
              <a:solidFill>
                <a:srgbClr val="000000"/>
              </a:solidFill>
              <a:prstDash val="solid"/>
            </a:ln>
          </c:spPr>
          <c:invertIfNegative val="0"/>
          <c:cat>
            <c:strRef>
              <c:f>onedist3yr!$D$207:$D$216</c:f>
              <c:strCache>
                <c:ptCount val="10"/>
                <c:pt idx="0">
                  <c:v>Admin</c:v>
                </c:pt>
                <c:pt idx="1">
                  <c:v>Instr Leadership</c:v>
                </c:pt>
                <c:pt idx="2">
                  <c:v>Teachers</c:v>
                </c:pt>
                <c:pt idx="3">
                  <c:v>Other Teaching</c:v>
                </c:pt>
                <c:pt idx="4">
                  <c:v>Prof Development</c:v>
                </c:pt>
                <c:pt idx="5">
                  <c:v>Inst Materials, Equip, Tech</c:v>
                </c:pt>
                <c:pt idx="6">
                  <c:v>Guidance, Counseling and Testing</c:v>
                </c:pt>
                <c:pt idx="7">
                  <c:v>Pupil Services</c:v>
                </c:pt>
                <c:pt idx="8">
                  <c:v>Operations and Maintenance</c:v>
                </c:pt>
                <c:pt idx="9">
                  <c:v>Insurance, Retirement </c:v>
                </c:pt>
              </c:strCache>
            </c:strRef>
          </c:cat>
          <c:val>
            <c:numRef>
              <c:f>onedist3yr!$H$207:$H$216</c:f>
              <c:numCache>
                <c:formatCode>0_)</c:formatCode>
                <c:ptCount val="10"/>
                <c:pt idx="0">
                  <c:v>289.18936643992311</c:v>
                </c:pt>
                <c:pt idx="1">
                  <c:v>965.4895830155873</c:v>
                </c:pt>
                <c:pt idx="2">
                  <c:v>5238.9288655705695</c:v>
                </c:pt>
                <c:pt idx="3">
                  <c:v>827.08339688253056</c:v>
                </c:pt>
                <c:pt idx="4">
                  <c:v>16.22075465942714</c:v>
                </c:pt>
                <c:pt idx="5">
                  <c:v>496.740536253546</c:v>
                </c:pt>
                <c:pt idx="6">
                  <c:v>333.00201323856874</c:v>
                </c:pt>
                <c:pt idx="7">
                  <c:v>813.33389256626901</c:v>
                </c:pt>
                <c:pt idx="8">
                  <c:v>669.71677393771154</c:v>
                </c:pt>
                <c:pt idx="9">
                  <c:v>2066.3793734557544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35944704"/>
        <c:axId val="35946496"/>
      </c:barChart>
      <c:catAx>
        <c:axId val="3594470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-5400000" vert="horz"/>
          <a:lstStyle/>
          <a:p>
            <a:pPr>
              <a:defRPr/>
            </a:pPr>
            <a:endParaRPr lang="en-US"/>
          </a:p>
        </c:txPr>
        <c:crossAx val="35946496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35946496"/>
        <c:scaling>
          <c:orientation val="minMax"/>
        </c:scaling>
        <c:delete val="0"/>
        <c:axPos val="l"/>
        <c:majorGridlines>
          <c:spPr>
            <a:ln w="3175">
              <a:solidFill>
                <a:srgbClr val="000000"/>
              </a:solidFill>
              <a:prstDash val="solid"/>
            </a:ln>
          </c:spPr>
        </c:majorGridlines>
        <c:numFmt formatCode="0_)" sourceLinked="1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/>
            </a:pPr>
            <a:endParaRPr lang="en-US"/>
          </a:p>
        </c:txPr>
        <c:crossAx val="35944704"/>
        <c:crosses val="autoZero"/>
        <c:crossBetween val="between"/>
      </c:valAx>
      <c:spPr>
        <a:noFill/>
        <a:ln w="12700">
          <a:solidFill>
            <a:srgbClr val="808080"/>
          </a:solidFill>
          <a:prstDash val="solid"/>
        </a:ln>
      </c:spPr>
    </c:plotArea>
    <c:legend>
      <c:legendPos val="r"/>
      <c:layout>
        <c:manualLayout>
          <c:xMode val="edge"/>
          <c:yMode val="edge"/>
          <c:x val="0.37207745944011289"/>
          <c:y val="0.24305868237048486"/>
          <c:w val="0.36733157347786655"/>
          <c:h val="0.11400097491713007"/>
        </c:manualLayout>
      </c:layout>
      <c:overlay val="0"/>
      <c:spPr>
        <a:noFill/>
        <a:ln w="25400">
          <a:noFill/>
        </a:ln>
      </c:spPr>
    </c:legend>
    <c:plotVisOnly val="1"/>
    <c:dispBlanksAs val="gap"/>
    <c:showDLblsOverMax val="0"/>
  </c:chart>
  <c:spPr>
    <a:solidFill>
      <a:srgbClr val="FFFFFF"/>
    </a:solidFill>
    <a:ln w="9525">
      <a:noFill/>
    </a:ln>
  </c:spPr>
  <c:txPr>
    <a:bodyPr/>
    <a:lstStyle/>
    <a:p>
      <a:pPr>
        <a:defRPr sz="1400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en-US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8C22A2-1F35-4A3F-9614-DCBB1AB2C802}" type="datetimeFigureOut">
              <a:rPr lang="en-US" smtClean="0"/>
              <a:t>4/16/2014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72FD37-D54D-494C-9C29-7BCFD2E11DA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8C22A2-1F35-4A3F-9614-DCBB1AB2C802}" type="datetimeFigureOut">
              <a:rPr lang="en-US" smtClean="0"/>
              <a:t>4/16/2014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72FD37-D54D-494C-9C29-7BCFD2E11DA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8C22A2-1F35-4A3F-9614-DCBB1AB2C802}" type="datetimeFigureOut">
              <a:rPr lang="en-US" smtClean="0"/>
              <a:t>4/16/2014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72FD37-D54D-494C-9C29-7BCFD2E11DA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8C22A2-1F35-4A3F-9614-DCBB1AB2C802}" type="datetimeFigureOut">
              <a:rPr lang="en-US" smtClean="0"/>
              <a:t>4/16/2014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72FD37-D54D-494C-9C29-7BCFD2E11DA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8C22A2-1F35-4A3F-9614-DCBB1AB2C802}" type="datetimeFigureOut">
              <a:rPr lang="en-US" smtClean="0"/>
              <a:t>4/16/2014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72FD37-D54D-494C-9C29-7BCFD2E11DA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8C22A2-1F35-4A3F-9614-DCBB1AB2C802}" type="datetimeFigureOut">
              <a:rPr lang="en-US" smtClean="0"/>
              <a:t>4/16/2014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72FD37-D54D-494C-9C29-7BCFD2E11DA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8C22A2-1F35-4A3F-9614-DCBB1AB2C802}" type="datetimeFigureOut">
              <a:rPr lang="en-US" smtClean="0"/>
              <a:t>4/16/2014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72FD37-D54D-494C-9C29-7BCFD2E11DA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8C22A2-1F35-4A3F-9614-DCBB1AB2C802}" type="datetimeFigureOut">
              <a:rPr lang="en-US" smtClean="0"/>
              <a:t>4/16/2014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72FD37-D54D-494C-9C29-7BCFD2E11DA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8C22A2-1F35-4A3F-9614-DCBB1AB2C802}" type="datetimeFigureOut">
              <a:rPr lang="en-US" smtClean="0"/>
              <a:t>4/16/2014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72FD37-D54D-494C-9C29-7BCFD2E11DA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8C22A2-1F35-4A3F-9614-DCBB1AB2C802}" type="datetimeFigureOut">
              <a:rPr lang="en-US" smtClean="0"/>
              <a:t>4/16/2014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72FD37-D54D-494C-9C29-7BCFD2E11DAC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8C22A2-1F35-4A3F-9614-DCBB1AB2C802}" type="datetimeFigureOut">
              <a:rPr lang="en-US" smtClean="0"/>
              <a:t>4/16/2014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572FD37-D54D-494C-9C29-7BCFD2E11DAC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A572FD37-D54D-494C-9C29-7BCFD2E11DAC}" type="slidenum">
              <a:rPr lang="en-US" smtClean="0"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1F8C22A2-1F35-4A3F-9614-DCBB1AB2C802}" type="datetimeFigureOut">
              <a:rPr lang="en-US" smtClean="0"/>
              <a:t>4/16/2014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5" r:id="rId1"/>
    <p:sldLayoutId id="2147483726" r:id="rId2"/>
    <p:sldLayoutId id="2147483727" r:id="rId3"/>
    <p:sldLayoutId id="2147483728" r:id="rId4"/>
    <p:sldLayoutId id="2147483729" r:id="rId5"/>
    <p:sldLayoutId id="2147483730" r:id="rId6"/>
    <p:sldLayoutId id="2147483731" r:id="rId7"/>
    <p:sldLayoutId id="2147483732" r:id="rId8"/>
    <p:sldLayoutId id="2147483733" r:id="rId9"/>
    <p:sldLayoutId id="2147483734" r:id="rId10"/>
    <p:sldLayoutId id="2147483735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School Budget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In a nut shell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988400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District Growth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2674923374"/>
              </p:ext>
            </p:extLst>
          </p:nvPr>
        </p:nvGraphicFramePr>
        <p:xfrm>
          <a:off x="457200" y="1460469"/>
          <a:ext cx="3657600" cy="540181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828800"/>
                <a:gridCol w="1828800"/>
              </a:tblGrid>
              <a:tr h="115962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dirty="0">
                          <a:effectLst/>
                        </a:rPr>
                        <a:t>School Year: 2009 </a:t>
                      </a:r>
                      <a:endParaRPr lang="en-US" sz="7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251" marR="41251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School Year: 2012</a:t>
                      </a:r>
                      <a:endParaRPr lang="en-US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251" marR="41251" marT="0" marB="0"/>
                </a:tc>
              </a:tr>
              <a:tr h="635267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K     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Total: 457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SEI 1: 24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SEI 2: 83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Sped: 0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 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251" marR="41251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K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Total: 530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SEI 1: 87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SEI 2: 69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Sped: 30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 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251" marR="41251" marT="0" marB="0"/>
                </a:tc>
              </a:tr>
              <a:tr h="705853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Grade 1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Total: 477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SEI 1: 10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SEI 2: 62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Sped: 13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 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 </a:t>
                      </a:r>
                      <a:endParaRPr lang="en-US" sz="800">
                        <a:solidFill>
                          <a:srgbClr val="000000"/>
                        </a:solidFill>
                        <a:effectLst/>
                        <a:latin typeface="Helvetica"/>
                        <a:ea typeface="Arial Unicode MS"/>
                        <a:cs typeface="Times New Roman"/>
                      </a:endParaRPr>
                    </a:p>
                  </a:txBody>
                  <a:tcPr marL="41251" marR="41251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Grade 1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Total: 495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SEI 1: 88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SEI 2: 58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Sped: 23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 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251" marR="41251" marT="0" marB="0"/>
                </a:tc>
              </a:tr>
              <a:tr h="806689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Grade 2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Total: 472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SEI 1: 16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SEI 2: 43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Sped: 14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 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 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 </a:t>
                      </a:r>
                      <a:endParaRPr lang="en-US" sz="800">
                        <a:solidFill>
                          <a:srgbClr val="000000"/>
                        </a:solidFill>
                        <a:effectLst/>
                        <a:latin typeface="Helvetica"/>
                        <a:ea typeface="Arial Unicode MS"/>
                        <a:cs typeface="Times New Roman"/>
                      </a:endParaRPr>
                    </a:p>
                  </a:txBody>
                  <a:tcPr marL="41251" marR="41251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Grade 2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Total: 500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SEI 1: 30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SEI 2: 68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Sped: 15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 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251" marR="41251" marT="0" marB="0"/>
                </a:tc>
              </a:tr>
              <a:tr h="705853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Grade 3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Total: 506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SEI 1: 13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SEI 2: 46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Sped: 15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 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 </a:t>
                      </a:r>
                      <a:endParaRPr lang="en-US" sz="800">
                        <a:solidFill>
                          <a:srgbClr val="000000"/>
                        </a:solidFill>
                        <a:effectLst/>
                        <a:latin typeface="Helvetica"/>
                        <a:ea typeface="Arial Unicode MS"/>
                        <a:cs typeface="Times New Roman"/>
                      </a:endParaRPr>
                    </a:p>
                  </a:txBody>
                  <a:tcPr marL="41251" marR="41251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Grade 3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Total: 495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SEI 1: 18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SEI 2: 86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Sped: 14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 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251" marR="41251" marT="0" marB="0"/>
                </a:tc>
              </a:tr>
              <a:tr h="806689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Grade 4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Total: 492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SEI 1: 19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SEI 2: 28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Sped: 21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 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 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 </a:t>
                      </a:r>
                      <a:endParaRPr lang="en-US" sz="800">
                        <a:solidFill>
                          <a:srgbClr val="000000"/>
                        </a:solidFill>
                        <a:effectLst/>
                        <a:latin typeface="Helvetica"/>
                        <a:ea typeface="Arial Unicode MS"/>
                        <a:cs typeface="Times New Roman"/>
                      </a:endParaRPr>
                    </a:p>
                  </a:txBody>
                  <a:tcPr marL="41251" marR="41251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Grade 4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Total: 472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SEI 1: 21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SEI 2: 63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Sped: 16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 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251" marR="41251" marT="0" marB="0"/>
                </a:tc>
              </a:tr>
              <a:tr h="705853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Grade 5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Total: 471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SEI 1: 11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SEI 2: 32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Sped: 10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 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 </a:t>
                      </a:r>
                      <a:endParaRPr lang="en-US" sz="800">
                        <a:solidFill>
                          <a:srgbClr val="000000"/>
                        </a:solidFill>
                        <a:effectLst/>
                        <a:latin typeface="Helvetica"/>
                        <a:ea typeface="Arial Unicode MS"/>
                        <a:cs typeface="Times New Roman"/>
                      </a:endParaRPr>
                    </a:p>
                  </a:txBody>
                  <a:tcPr marL="41251" marR="41251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Grade 5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Total: 475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SEI 1: 24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SEI 2: 58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Sped: 20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 </a:t>
                      </a:r>
                      <a:endParaRPr lang="en-US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251" marR="41251" marT="0" marB="0"/>
                </a:tc>
              </a:tr>
            </a:tbl>
          </a:graphicData>
        </a:graphic>
      </p:graphicFrame>
      <p:graphicFrame>
        <p:nvGraphicFramePr>
          <p:cNvPr id="6" name="Content Placeholder 5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551288793"/>
              </p:ext>
            </p:extLst>
          </p:nvPr>
        </p:nvGraphicFramePr>
        <p:xfrm>
          <a:off x="4419600" y="2273725"/>
          <a:ext cx="3657600" cy="345297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828800"/>
                <a:gridCol w="1828800"/>
              </a:tblGrid>
              <a:tr h="752451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Grade 6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Total: 490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SEI 1: 20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SEI 2: 28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Sped: 14</a:t>
                      </a:r>
                      <a:endParaRPr lang="en-US" sz="800" dirty="0">
                        <a:solidFill>
                          <a:srgbClr val="000000"/>
                        </a:solidFill>
                        <a:effectLst/>
                        <a:latin typeface="Helvetica"/>
                        <a:ea typeface="Arial Unicode MS"/>
                        <a:cs typeface="Times New Roman"/>
                      </a:endParaRPr>
                    </a:p>
                  </a:txBody>
                  <a:tcPr marL="41251" marR="41251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Grade 6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Total: 492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SEI 1: 24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SEI 2: 49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Sped: 12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 </a:t>
                      </a:r>
                      <a:endParaRPr lang="en-US" sz="800">
                        <a:solidFill>
                          <a:srgbClr val="000000"/>
                        </a:solidFill>
                        <a:effectLst/>
                        <a:latin typeface="Helvetica"/>
                        <a:ea typeface="Arial Unicode MS"/>
                        <a:cs typeface="Times New Roman"/>
                      </a:endParaRPr>
                    </a:p>
                  </a:txBody>
                  <a:tcPr marL="41251" marR="41251" marT="0" marB="0"/>
                </a:tc>
              </a:tr>
              <a:tr h="705853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Grade 7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Total: 491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SEI 1: 19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SEI 2: 17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Sped: 18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 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 </a:t>
                      </a:r>
                      <a:endParaRPr lang="en-US" sz="800">
                        <a:solidFill>
                          <a:srgbClr val="000000"/>
                        </a:solidFill>
                        <a:effectLst/>
                        <a:latin typeface="Helvetica"/>
                        <a:ea typeface="Arial Unicode MS"/>
                        <a:cs typeface="Times New Roman"/>
                      </a:endParaRPr>
                    </a:p>
                  </a:txBody>
                  <a:tcPr marL="41251" marR="41251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Grade 7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Total:501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SEI 1: 22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SEI 2: 41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Sped: 25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 </a:t>
                      </a:r>
                      <a:endParaRPr lang="en-US" sz="800">
                        <a:solidFill>
                          <a:srgbClr val="000000"/>
                        </a:solidFill>
                        <a:effectLst/>
                        <a:latin typeface="Helvetica"/>
                        <a:ea typeface="Arial Unicode MS"/>
                        <a:cs typeface="Times New Roman"/>
                      </a:endParaRPr>
                    </a:p>
                  </a:txBody>
                  <a:tcPr marL="41251" marR="41251" marT="0" marB="0"/>
                </a:tc>
              </a:tr>
              <a:tr h="620142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Grade 8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Total: 479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SEI 1: 20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SEI 2: 19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Sped: 16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 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251" marR="41251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Grade 8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Total: 457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SEI 1: 17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SEI 2: 25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Sped: 13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 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251" marR="41251" marT="0" marB="0"/>
                </a:tc>
              </a:tr>
              <a:tr h="925859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MHS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Total: 1721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9th: 488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10th: 428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11th: 408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12th: 376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Sped: 21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 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 </a:t>
                      </a:r>
                      <a:endParaRPr lang="en-US" sz="800">
                        <a:solidFill>
                          <a:srgbClr val="000000"/>
                        </a:solidFill>
                        <a:effectLst/>
                        <a:latin typeface="Helvetica"/>
                        <a:ea typeface="Arial Unicode MS"/>
                        <a:cs typeface="Times New Roman"/>
                      </a:endParaRPr>
                    </a:p>
                  </a:txBody>
                  <a:tcPr marL="41251" marR="41251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MHS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Total: 1847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9th: 491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10th: 493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11th: 437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12th: 403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Sped: 23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 </a:t>
                      </a:r>
                      <a:endParaRPr lang="en-US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251" marR="41251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93473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33400"/>
            <a:ext cx="8229600" cy="990600"/>
          </a:xfrm>
        </p:spPr>
        <p:txBody>
          <a:bodyPr/>
          <a:lstStyle/>
          <a:p>
            <a:r>
              <a:rPr lang="en-US" dirty="0" smtClean="0"/>
              <a:t>District Spending</a:t>
            </a:r>
            <a:endParaRPr lang="en-US" dirty="0"/>
          </a:p>
        </p:txBody>
      </p:sp>
      <p:graphicFrame>
        <p:nvGraphicFramePr>
          <p:cNvPr id="5" name="Chart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71129279"/>
              </p:ext>
            </p:extLst>
          </p:nvPr>
        </p:nvGraphicFramePr>
        <p:xfrm>
          <a:off x="1295400" y="2108031"/>
          <a:ext cx="6074352" cy="4343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Rectangle 5"/>
          <p:cNvSpPr/>
          <p:nvPr/>
        </p:nvSpPr>
        <p:spPr>
          <a:xfrm>
            <a:off x="2514600" y="1600200"/>
            <a:ext cx="4572000" cy="5078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 sz="1350" b="1" i="0" u="none" strike="noStrike" kern="1200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r>
              <a:rPr lang="en-US" dirty="0"/>
              <a:t>In-District Spending By Function                                                                                                       Three Year Trends                  </a:t>
            </a:r>
          </a:p>
        </p:txBody>
      </p:sp>
    </p:spTree>
    <p:extLst>
      <p:ext uri="{BB962C8B-B14F-4D97-AF65-F5344CB8AC3E}">
        <p14:creationId xmlns:p14="http://schemas.microsoft.com/office/powerpoint/2010/main" val="3572913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14300" indent="0">
              <a:buNone/>
            </a:pPr>
            <a:r>
              <a:rPr lang="en-US" sz="1800" dirty="0" smtClean="0">
                <a:solidFill>
                  <a:schemeClr val="tx2"/>
                </a:solidFill>
              </a:rPr>
              <a:t>Per Student Cost</a:t>
            </a:r>
          </a:p>
          <a:p>
            <a:r>
              <a:rPr lang="en-US" sz="1800" dirty="0" smtClean="0"/>
              <a:t>State determines what it will cost to educate a student in a city/town. </a:t>
            </a:r>
          </a:p>
          <a:p>
            <a:pPr marL="114300" indent="0">
              <a:buNone/>
            </a:pPr>
            <a:r>
              <a:rPr lang="en-US" sz="1800" dirty="0" smtClean="0">
                <a:solidFill>
                  <a:schemeClr val="tx2"/>
                </a:solidFill>
              </a:rPr>
              <a:t>Foundation Budget</a:t>
            </a:r>
          </a:p>
          <a:p>
            <a:r>
              <a:rPr lang="en-US" sz="1800" dirty="0" smtClean="0"/>
              <a:t>The amount of money the state believes a city/town should provide to fund education.</a:t>
            </a:r>
          </a:p>
          <a:p>
            <a:pPr marL="114300" indent="0">
              <a:buNone/>
            </a:pPr>
            <a:r>
              <a:rPr lang="en-US" sz="1800" dirty="0" smtClean="0">
                <a:solidFill>
                  <a:schemeClr val="tx2"/>
                </a:solidFill>
              </a:rPr>
              <a:t>Net Minimum Contributions</a:t>
            </a:r>
          </a:p>
          <a:p>
            <a:r>
              <a:rPr lang="en-US" sz="1800" dirty="0" smtClean="0"/>
              <a:t>The city/towns contribution</a:t>
            </a:r>
          </a:p>
          <a:p>
            <a:pPr marL="114300" indent="0">
              <a:buNone/>
            </a:pPr>
            <a:r>
              <a:rPr lang="en-US" sz="1800" dirty="0" smtClean="0">
                <a:solidFill>
                  <a:schemeClr val="tx2"/>
                </a:solidFill>
              </a:rPr>
              <a:t>Chapter 70 Contributions</a:t>
            </a:r>
          </a:p>
          <a:p>
            <a:r>
              <a:rPr lang="en-US" sz="1800" dirty="0" smtClean="0"/>
              <a:t>The states contribution</a:t>
            </a:r>
          </a:p>
          <a:p>
            <a:pPr marL="114300" indent="0">
              <a:buNone/>
            </a:pPr>
            <a:r>
              <a:rPr lang="en-US" sz="1800" dirty="0" smtClean="0">
                <a:solidFill>
                  <a:schemeClr val="tx2"/>
                </a:solidFill>
              </a:rPr>
              <a:t>Net School Spending</a:t>
            </a:r>
          </a:p>
          <a:p>
            <a:r>
              <a:rPr lang="en-US" sz="1800" dirty="0" smtClean="0"/>
              <a:t>The combination of the city/town and state contributions</a:t>
            </a:r>
          </a:p>
          <a:p>
            <a:pPr marL="114300" indent="0">
              <a:buNone/>
            </a:pPr>
            <a:r>
              <a:rPr lang="en-US" sz="1800" dirty="0" smtClean="0">
                <a:solidFill>
                  <a:schemeClr val="tx2"/>
                </a:solidFill>
              </a:rPr>
              <a:t>Indirect Costs</a:t>
            </a:r>
          </a:p>
          <a:p>
            <a:r>
              <a:rPr lang="en-US" sz="1800" dirty="0" smtClean="0"/>
              <a:t>Money and cost the city spends to benefit schools</a:t>
            </a:r>
          </a:p>
          <a:p>
            <a:pPr marL="11430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7445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Chapter 70</a:t>
            </a:r>
            <a:endParaRPr lang="en-US" dirty="0"/>
          </a:p>
        </p:txBody>
      </p:sp>
      <p:graphicFrame>
        <p:nvGraphicFramePr>
          <p:cNvPr id="4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31726949"/>
              </p:ext>
            </p:extLst>
          </p:nvPr>
        </p:nvGraphicFramePr>
        <p:xfrm>
          <a:off x="1447800" y="1905000"/>
          <a:ext cx="5219700" cy="23812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440633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Chapter 70 Funding</a:t>
            </a:r>
            <a:endParaRPr lang="en-US" dirty="0"/>
          </a:p>
        </p:txBody>
      </p:sp>
      <p:graphicFrame>
        <p:nvGraphicFramePr>
          <p:cNvPr id="3" name="Chart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91673953"/>
              </p:ext>
            </p:extLst>
          </p:nvPr>
        </p:nvGraphicFramePr>
        <p:xfrm>
          <a:off x="457200" y="1981200"/>
          <a:ext cx="7677150" cy="4648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512430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Transportation</a:t>
            </a:r>
            <a:endParaRPr lang="en-US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29081924"/>
              </p:ext>
            </p:extLst>
          </p:nvPr>
        </p:nvGraphicFramePr>
        <p:xfrm>
          <a:off x="1981200" y="1752600"/>
          <a:ext cx="4953000" cy="13716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39957"/>
                <a:gridCol w="1389906"/>
                <a:gridCol w="1613225"/>
                <a:gridCol w="1309912"/>
              </a:tblGrid>
              <a:tr h="274320"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Regular Transportation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Homeless Transportation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SPED Transportation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</a:tr>
              <a:tr h="27432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FY11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                252,280.00 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                      496,880.96 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           1,837,957.00 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</a:tr>
              <a:tr h="27432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FY12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                255,000.00 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 dirty="0">
                          <a:effectLst/>
                        </a:rPr>
                        <a:t>                      425,000.00 </a:t>
                      </a:r>
                      <a:endParaRPr lang="en-US" sz="10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           1,753,000.00 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</a:tr>
              <a:tr h="27432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FY13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                355,000.00 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                      500,000.00 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           1,912,000.00 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</a:tr>
              <a:tr h="27432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FY14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                355,000.00 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                      500,000.00 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 dirty="0">
                          <a:effectLst/>
                        </a:rPr>
                        <a:t>           1,914,000.00 </a:t>
                      </a:r>
                      <a:endParaRPr lang="en-US" sz="10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graphicFrame>
        <p:nvGraphicFramePr>
          <p:cNvPr id="5" name="Chart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00989556"/>
              </p:ext>
            </p:extLst>
          </p:nvPr>
        </p:nvGraphicFramePr>
        <p:xfrm>
          <a:off x="1828800" y="3505200"/>
          <a:ext cx="5895975" cy="26003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982929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Special Education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41835242"/>
              </p:ext>
            </p:extLst>
          </p:nvPr>
        </p:nvGraphicFramePr>
        <p:xfrm>
          <a:off x="990600" y="1981200"/>
          <a:ext cx="6654800" cy="106299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436904"/>
                <a:gridCol w="1497171"/>
                <a:gridCol w="1284649"/>
                <a:gridCol w="609019"/>
                <a:gridCol w="609019"/>
                <a:gridCol w="609019"/>
                <a:gridCol w="609019"/>
              </a:tblGrid>
              <a:tr h="161925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SPED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Overall Budget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FY11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                15,390,064.42 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           46,734,198.00 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0.329311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FY12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                17,219,207.19 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           50,528,433.00 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0.340783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FY13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                19,832,716.13 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 smtClean="0">
                          <a:effectLst/>
                        </a:rPr>
                        <a:t>57,742,971.70 </a:t>
                      </a:r>
                      <a:endParaRPr lang="en-US" sz="11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0.343465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FY14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                21,245,863.04 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           59,238,328.00 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0.358651</a:t>
                      </a:r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graphicFrame>
        <p:nvGraphicFramePr>
          <p:cNvPr id="5" name="Chart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86095444"/>
              </p:ext>
            </p:extLst>
          </p:nvPr>
        </p:nvGraphicFramePr>
        <p:xfrm>
          <a:off x="1143000" y="4114800"/>
          <a:ext cx="6057900" cy="24860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684868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Special Education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1600200"/>
            <a:ext cx="78740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75642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Increase ELL Population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1066800" y="2274838"/>
            <a:ext cx="72390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/>
              <a:t>8% Increase in ELL Student population since 2009</a:t>
            </a:r>
          </a:p>
          <a:p>
            <a:endParaRPr lang="en-US" sz="2400" dirty="0"/>
          </a:p>
          <a:p>
            <a:r>
              <a:rPr lang="en-US" sz="2400" dirty="0"/>
              <a:t>FY 13 Budget proportionately needed to be increase budget by 8%</a:t>
            </a:r>
          </a:p>
          <a:p>
            <a:endParaRPr lang="en-US" sz="2400" dirty="0"/>
          </a:p>
          <a:p>
            <a:r>
              <a:rPr lang="en-US" sz="2400" dirty="0"/>
              <a:t>FY Title III  $199,868 </a:t>
            </a:r>
          </a:p>
        </p:txBody>
      </p:sp>
    </p:spTree>
    <p:extLst>
      <p:ext uri="{BB962C8B-B14F-4D97-AF65-F5344CB8AC3E}">
        <p14:creationId xmlns:p14="http://schemas.microsoft.com/office/powerpoint/2010/main" val="2694106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Grants</a:t>
            </a:r>
            <a:endParaRPr lang="en-US" dirty="0"/>
          </a:p>
        </p:txBody>
      </p:sp>
      <p:graphicFrame>
        <p:nvGraphicFramePr>
          <p:cNvPr id="4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49423091"/>
              </p:ext>
            </p:extLst>
          </p:nvPr>
        </p:nvGraphicFramePr>
        <p:xfrm>
          <a:off x="1524000" y="3657600"/>
          <a:ext cx="5895975" cy="26003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30300311"/>
              </p:ext>
            </p:extLst>
          </p:nvPr>
        </p:nvGraphicFramePr>
        <p:xfrm>
          <a:off x="1295400" y="1905000"/>
          <a:ext cx="6019800" cy="12954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09600"/>
                <a:gridCol w="609600"/>
                <a:gridCol w="1447800"/>
                <a:gridCol w="1574800"/>
                <a:gridCol w="1778000"/>
              </a:tblGrid>
              <a:tr h="161925"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City of Malden School Department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</a:tr>
              <a:tr h="161925"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Appropriation vs Grant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Appropriation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Grant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Total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FY11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               48,693,292.00 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                  12,277,789.00 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                       60,971,081.00 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FY12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               50,528,433.00 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                  10,160,160.00 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                       60,688,593.00 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FY13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               56,164,545.97 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                    8,534,421.68 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                       64,698,967.65 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FY14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               59,238,328.00 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                    7,534,421.68 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 dirty="0">
                          <a:effectLst/>
                        </a:rPr>
                        <a:t>                       66,772,749.68 </a:t>
                      </a:r>
                      <a:endParaRPr lang="en-US" sz="10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34241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djacency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1188</TotalTime>
  <Words>578</Words>
  <Application>Microsoft Office PowerPoint</Application>
  <PresentationFormat>On-screen Show (4:3)</PresentationFormat>
  <Paragraphs>230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Adjacency</vt:lpstr>
      <vt:lpstr>School Budget</vt:lpstr>
      <vt:lpstr>PowerPoint Presentation</vt:lpstr>
      <vt:lpstr>Chapter 70</vt:lpstr>
      <vt:lpstr>Chapter 70 Funding</vt:lpstr>
      <vt:lpstr>Transportation</vt:lpstr>
      <vt:lpstr>Special Education</vt:lpstr>
      <vt:lpstr>Special Education</vt:lpstr>
      <vt:lpstr>Increase ELL Population</vt:lpstr>
      <vt:lpstr>Grants</vt:lpstr>
      <vt:lpstr>District Growth</vt:lpstr>
      <vt:lpstr>District Spending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David DeRuosi</dc:creator>
  <cp:lastModifiedBy>mpstech</cp:lastModifiedBy>
  <cp:revision>56</cp:revision>
  <cp:lastPrinted>2013-06-03T21:04:31Z</cp:lastPrinted>
  <dcterms:created xsi:type="dcterms:W3CDTF">2012-05-07T11:53:20Z</dcterms:created>
  <dcterms:modified xsi:type="dcterms:W3CDTF">2014-04-16T13:52:26Z</dcterms:modified>
</cp:coreProperties>
</file>